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notesMasterIdLst>
    <p:notesMasterId r:id="rId13"/>
  </p:notesMasterIdLst>
  <p:sldIdLst>
    <p:sldId id="256" r:id="rId2"/>
    <p:sldId id="266" r:id="rId3"/>
    <p:sldId id="257" r:id="rId4"/>
    <p:sldId id="259" r:id="rId5"/>
    <p:sldId id="260" r:id="rId6"/>
    <p:sldId id="261" r:id="rId7"/>
    <p:sldId id="258" r:id="rId8"/>
    <p:sldId id="262" r:id="rId9"/>
    <p:sldId id="264" r:id="rId10"/>
    <p:sldId id="263"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19316-1082-8846-9DB1-1CD8105664DA}" type="datetimeFigureOut">
              <a:rPr lang="en-US" smtClean="0"/>
              <a:pPr/>
              <a:t>9/2/2014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EE2FE7-CF75-9043-BDCF-C28F2611ECA7}" type="slidenum">
              <a:rPr lang="en-US" smtClean="0"/>
              <a:pPr/>
              <a:t>‹#›</a:t>
            </a:fld>
            <a:endParaRPr lang="en-US" dirty="0"/>
          </a:p>
        </p:txBody>
      </p:sp>
    </p:spTree>
    <p:extLst>
      <p:ext uri="{BB962C8B-B14F-4D97-AF65-F5344CB8AC3E}">
        <p14:creationId xmlns:p14="http://schemas.microsoft.com/office/powerpoint/2010/main" val="22720703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1740,</a:t>
            </a:r>
            <a:r>
              <a:rPr lang="en-US" baseline="0" dirty="0" smtClean="0"/>
              <a:t> a physician set out to find a cure. He chose a group of twelve British sailors who had the illness to eat a variety of foods, including limes, lemons, cider, vinegar, seawater , nutmeg, an oil of vitriol. </a:t>
            </a:r>
            <a:endParaRPr lang="en-US" dirty="0"/>
          </a:p>
        </p:txBody>
      </p:sp>
      <p:sp>
        <p:nvSpPr>
          <p:cNvPr id="4" name="Slide Number Placeholder 3"/>
          <p:cNvSpPr>
            <a:spLocks noGrp="1"/>
          </p:cNvSpPr>
          <p:nvPr>
            <p:ph type="sldNum" sz="quarter" idx="10"/>
          </p:nvPr>
        </p:nvSpPr>
        <p:spPr/>
        <p:txBody>
          <a:bodyPr/>
          <a:lstStyle/>
          <a:p>
            <a:fld id="{F6EE2FE7-CF75-9043-BDCF-C28F2611ECA7}" type="slidenum">
              <a:rPr lang="en-US" smtClean="0"/>
              <a:pPr/>
              <a:t>4</a:t>
            </a:fld>
            <a:endParaRPr lang="en-US" dirty="0"/>
          </a:p>
        </p:txBody>
      </p:sp>
    </p:spTree>
    <p:extLst>
      <p:ext uri="{BB962C8B-B14F-4D97-AF65-F5344CB8AC3E}">
        <p14:creationId xmlns:p14="http://schemas.microsoft.com/office/powerpoint/2010/main" val="198003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an apple to show the oxidation process.</a:t>
            </a:r>
            <a:endParaRPr lang="en-US" dirty="0"/>
          </a:p>
        </p:txBody>
      </p:sp>
      <p:sp>
        <p:nvSpPr>
          <p:cNvPr id="4" name="Slide Number Placeholder 3"/>
          <p:cNvSpPr>
            <a:spLocks noGrp="1"/>
          </p:cNvSpPr>
          <p:nvPr>
            <p:ph type="sldNum" sz="quarter" idx="10"/>
          </p:nvPr>
        </p:nvSpPr>
        <p:spPr/>
        <p:txBody>
          <a:bodyPr/>
          <a:lstStyle/>
          <a:p>
            <a:fld id="{F6EE2FE7-CF75-9043-BDCF-C28F2611ECA7}" type="slidenum">
              <a:rPr lang="en-US" smtClean="0"/>
              <a:pPr/>
              <a:t>5</a:t>
            </a:fld>
            <a:endParaRPr lang="en-US" dirty="0"/>
          </a:p>
        </p:txBody>
      </p:sp>
    </p:spTree>
    <p:extLst>
      <p:ext uri="{BB962C8B-B14F-4D97-AF65-F5344CB8AC3E}">
        <p14:creationId xmlns:p14="http://schemas.microsoft.com/office/powerpoint/2010/main" val="337410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a:t>
            </a:r>
            <a:r>
              <a:rPr lang="en-US" baseline="0" dirty="0" smtClean="0"/>
              <a:t> around packets of the RDA’s for students to look at. </a:t>
            </a:r>
            <a:endParaRPr lang="en-US" dirty="0"/>
          </a:p>
        </p:txBody>
      </p:sp>
      <p:sp>
        <p:nvSpPr>
          <p:cNvPr id="4" name="Slide Number Placeholder 3"/>
          <p:cNvSpPr>
            <a:spLocks noGrp="1"/>
          </p:cNvSpPr>
          <p:nvPr>
            <p:ph type="sldNum" sz="quarter" idx="10"/>
          </p:nvPr>
        </p:nvSpPr>
        <p:spPr/>
        <p:txBody>
          <a:bodyPr/>
          <a:lstStyle/>
          <a:p>
            <a:fld id="{F6EE2FE7-CF75-9043-BDCF-C28F2611ECA7}" type="slidenum">
              <a:rPr lang="en-US" smtClean="0"/>
              <a:pPr/>
              <a:t>10</a:t>
            </a:fld>
            <a:endParaRPr lang="en-US" dirty="0"/>
          </a:p>
        </p:txBody>
      </p:sp>
    </p:spTree>
    <p:extLst>
      <p:ext uri="{BB962C8B-B14F-4D97-AF65-F5344CB8AC3E}">
        <p14:creationId xmlns:p14="http://schemas.microsoft.com/office/powerpoint/2010/main" val="338924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EE2FE7-CF75-9043-BDCF-C28F2611ECA7}" type="slidenum">
              <a:rPr lang="en-US" smtClean="0"/>
              <a:pPr/>
              <a:t>11</a:t>
            </a:fld>
            <a:endParaRPr lang="en-US" dirty="0"/>
          </a:p>
        </p:txBody>
      </p:sp>
    </p:spTree>
    <p:extLst>
      <p:ext uri="{BB962C8B-B14F-4D97-AF65-F5344CB8AC3E}">
        <p14:creationId xmlns:p14="http://schemas.microsoft.com/office/powerpoint/2010/main" val="1274513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F1A4F00D-E585-FE41-BB00-CCA4CCB80F3C}" type="datetimeFigureOut">
              <a:rPr lang="en-US" smtClean="0"/>
              <a:pPr/>
              <a:t>9/2/2014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F203BE-669F-4744-8226-61018FFD59EF}" type="slidenum">
              <a:rPr lang="en-US" smtClean="0"/>
              <a:pPr/>
              <a:t>‹#›</a:t>
            </a:fld>
            <a:endParaRPr lang="en-US" dirty="0"/>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1A4F00D-E585-FE41-BB00-CCA4CCB80F3C}" type="datetimeFigureOut">
              <a:rPr lang="en-US" smtClean="0"/>
              <a:pPr/>
              <a:t>9/2/2014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F203BE-669F-4744-8226-61018FFD59E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4F00D-E585-FE41-BB00-CCA4CCB80F3C}" type="datetimeFigureOut">
              <a:rPr lang="en-US" smtClean="0"/>
              <a:pPr/>
              <a:t>9/2/2014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F203BE-669F-4744-8226-61018FFD59E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A4F00D-E585-FE41-BB00-CCA4CCB80F3C}" type="datetimeFigureOut">
              <a:rPr lang="en-US" smtClean="0"/>
              <a:pPr/>
              <a:t>9/2/2014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F203BE-669F-4744-8226-61018FFD59E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A4F00D-E585-FE41-BB00-CCA4CCB80F3C}" type="datetimeFigureOut">
              <a:rPr lang="en-US" smtClean="0"/>
              <a:pPr/>
              <a:t>9/2/2014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F203BE-669F-4744-8226-61018FFD59EF}" type="slidenum">
              <a:rPr lang="en-US" smtClean="0"/>
              <a:pPr/>
              <a:t>‹#›</a:t>
            </a:fld>
            <a:endParaRPr lang="en-US" dirty="0"/>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1A4F00D-E585-FE41-BB00-CCA4CCB80F3C}" type="datetimeFigureOut">
              <a:rPr lang="en-US" smtClean="0"/>
              <a:pPr/>
              <a:t>9/2/2014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F203BE-669F-4744-8226-61018FFD59EF}"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1A4F00D-E585-FE41-BB00-CCA4CCB80F3C}" type="datetimeFigureOut">
              <a:rPr lang="en-US" smtClean="0"/>
              <a:pPr/>
              <a:t>9/2/2014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F203BE-669F-4744-8226-61018FFD59E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1A4F00D-E585-FE41-BB00-CCA4CCB80F3C}" type="datetimeFigureOut">
              <a:rPr lang="en-US" smtClean="0"/>
              <a:pPr/>
              <a:t>9/2/2014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F203BE-669F-4744-8226-61018FFD59E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F1A4F00D-E585-FE41-BB00-CCA4CCB80F3C}" type="datetimeFigureOut">
              <a:rPr lang="en-US" smtClean="0"/>
              <a:pPr/>
              <a:t>9/2/2014</a:t>
            </a:fld>
            <a:endParaRPr lang="en-US" dirty="0"/>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dirty="0"/>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AFF203BE-669F-4744-8226-61018FFD59EF}" type="slidenum">
              <a:rPr lang="en-US" smtClean="0"/>
              <a:pPr/>
              <a:t>‹#›</a:t>
            </a:fld>
            <a:endParaRPr lang="en-US" dirty="0"/>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dirty="0" smtClean="0"/>
              <a:t>Click icon to add picture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F1A4F00D-E585-FE41-BB00-CCA4CCB80F3C}" type="datetimeFigureOut">
              <a:rPr lang="en-US" smtClean="0"/>
              <a:pPr/>
              <a:t>9/2/2014</a:t>
            </a:fld>
            <a:endParaRPr lang="en-US" dirty="0"/>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AFF203BE-669F-4744-8226-61018FFD59E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1A4F00D-E585-FE41-BB00-CCA4CCB80F3C}" type="datetimeFigureOut">
              <a:rPr lang="en-US" smtClean="0"/>
              <a:pPr/>
              <a:t>9/2/2014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F203BE-669F-4744-8226-61018FFD59E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1A4F00D-E585-FE41-BB00-CCA4CCB80F3C}" type="datetimeFigureOut">
              <a:rPr lang="en-US" smtClean="0"/>
              <a:pPr/>
              <a:t>9/2/2014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F203BE-669F-4744-8226-61018FFD59E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1A4F00D-E585-FE41-BB00-CCA4CCB80F3C}" type="datetimeFigureOut">
              <a:rPr lang="en-US" smtClean="0"/>
              <a:pPr/>
              <a:t>9/2/2014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F203BE-669F-4744-8226-61018FFD59EF}" type="slidenum">
              <a:rPr lang="en-US" smtClean="0"/>
              <a:pPr/>
              <a:t>‹#›</a:t>
            </a:fld>
            <a:endParaRPr lang="en-US" dirty="0"/>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1A4F00D-E585-FE41-BB00-CCA4CCB80F3C}" type="datetimeFigureOut">
              <a:rPr lang="en-US" smtClean="0"/>
              <a:pPr/>
              <a:t>9/2/2014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F203BE-669F-4744-8226-61018FFD59EF}" type="slidenum">
              <a:rPr lang="en-US" smtClean="0"/>
              <a:pPr/>
              <a:t>‹#›</a:t>
            </a:fld>
            <a:endParaRPr lang="en-US" dirty="0"/>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1A4F00D-E585-FE41-BB00-CCA4CCB80F3C}" type="datetimeFigureOut">
              <a:rPr lang="en-US" smtClean="0"/>
              <a:pPr/>
              <a:t>9/2/2014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F203BE-669F-4744-8226-61018FFD59EF}" type="slidenum">
              <a:rPr lang="en-US" smtClean="0"/>
              <a:pPr/>
              <a:t>‹#›</a:t>
            </a:fld>
            <a:endParaRPr lang="en-US" dirty="0"/>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F1A4F00D-E585-FE41-BB00-CCA4CCB80F3C}" type="datetimeFigureOut">
              <a:rPr lang="en-US" smtClean="0"/>
              <a:pPr/>
              <a:t>9/2/2014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AFF203BE-669F-4744-8226-61018FFD59E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2057400" indent="-457200"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FWNj-9vg4o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youtube.com/watch?v=i8c5JcnFaJ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Nutrition Basics</a:t>
            </a:r>
            <a:endParaRPr lang="en-US" dirty="0"/>
          </a:p>
        </p:txBody>
      </p:sp>
      <p:sp>
        <p:nvSpPr>
          <p:cNvPr id="3" name="Subtitle 2"/>
          <p:cNvSpPr>
            <a:spLocks noGrp="1"/>
          </p:cNvSpPr>
          <p:nvPr>
            <p:ph type="subTitle" idx="1"/>
          </p:nvPr>
        </p:nvSpPr>
        <p:spPr/>
        <p:txBody>
          <a:bodyPr/>
          <a:lstStyle/>
          <a:p>
            <a:r>
              <a:rPr lang="en-US" dirty="0" smtClean="0"/>
              <a:t>Chapter 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RDA’s</a:t>
            </a:r>
            <a:endParaRPr lang="en-US" dirty="0"/>
          </a:p>
        </p:txBody>
      </p:sp>
      <p:sp>
        <p:nvSpPr>
          <p:cNvPr id="3" name="Content Placeholder 2"/>
          <p:cNvSpPr>
            <a:spLocks noGrp="1"/>
          </p:cNvSpPr>
          <p:nvPr>
            <p:ph idx="1"/>
          </p:nvPr>
        </p:nvSpPr>
        <p:spPr/>
        <p:txBody>
          <a:bodyPr/>
          <a:lstStyle/>
          <a:p>
            <a:r>
              <a:rPr lang="en-US" dirty="0" smtClean="0"/>
              <a:t>(RDA) Recommended Dietary Allowances – Is a table  supplied by the US government to give adequate amounts of specific nutrients needed by most healthy people. </a:t>
            </a:r>
          </a:p>
          <a:p>
            <a:r>
              <a:rPr lang="en-US" dirty="0" smtClean="0"/>
              <a:t>First established over fifty years ago.</a:t>
            </a:r>
          </a:p>
          <a:p>
            <a:r>
              <a:rPr lang="en-US" dirty="0" smtClean="0"/>
              <a:t>Supplies a detailed description of nutrient needs of eighteen population groups. </a:t>
            </a:r>
          </a:p>
          <a:p>
            <a:r>
              <a:rPr lang="en-US" dirty="0" smtClean="0"/>
              <a:t>Currently covers protein, ten vitamins and seven minerals</a:t>
            </a:r>
            <a:endParaRPr lang="en-US" dirty="0"/>
          </a:p>
        </p:txBody>
      </p:sp>
      <p:pic>
        <p:nvPicPr>
          <p:cNvPr id="4" name="Picture 3" descr="imgres-4.jpeg"/>
          <p:cNvPicPr>
            <a:picLocks noChangeAspect="1"/>
          </p:cNvPicPr>
          <p:nvPr/>
        </p:nvPicPr>
        <p:blipFill>
          <a:blip r:embed="rId3">
            <a:alphaModFix amt="23000"/>
          </a:blip>
          <a:stretch>
            <a:fillRect/>
          </a:stretch>
        </p:blipFill>
        <p:spPr>
          <a:xfrm>
            <a:off x="-93174" y="0"/>
            <a:ext cx="9237173"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Labeling</a:t>
            </a:r>
            <a:endParaRPr lang="en-US" dirty="0"/>
          </a:p>
        </p:txBody>
      </p:sp>
      <p:pic>
        <p:nvPicPr>
          <p:cNvPr id="4" name="Picture 3" descr="Nutrtion Facts on Food Labels.jpg"/>
          <p:cNvPicPr>
            <a:picLocks noChangeAspect="1"/>
          </p:cNvPicPr>
          <p:nvPr/>
        </p:nvPicPr>
        <p:blipFill>
          <a:blip r:embed="rId3"/>
          <a:stretch>
            <a:fillRect/>
          </a:stretch>
        </p:blipFill>
        <p:spPr>
          <a:xfrm>
            <a:off x="1951546" y="1508426"/>
            <a:ext cx="5498362" cy="515208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Basics</a:t>
            </a:r>
            <a:endParaRPr lang="en-US" dirty="0"/>
          </a:p>
        </p:txBody>
      </p:sp>
      <p:sp>
        <p:nvSpPr>
          <p:cNvPr id="5" name="Text Placeholder 4"/>
          <p:cNvSpPr>
            <a:spLocks noGrp="1"/>
          </p:cNvSpPr>
          <p:nvPr>
            <p:ph type="body" idx="1"/>
          </p:nvPr>
        </p:nvSpPr>
        <p:spPr/>
        <p:txBody>
          <a:bodyPr>
            <a:normAutofit fontScale="92500" lnSpcReduction="20000"/>
          </a:bodyPr>
          <a:lstStyle/>
          <a:p>
            <a:r>
              <a:rPr lang="en-US" dirty="0" smtClean="0"/>
              <a:t>Objectives</a:t>
            </a:r>
            <a:endParaRPr lang="en-US" dirty="0"/>
          </a:p>
        </p:txBody>
      </p:sp>
      <p:sp>
        <p:nvSpPr>
          <p:cNvPr id="3" name="Content Placeholder 2"/>
          <p:cNvSpPr>
            <a:spLocks noGrp="1"/>
          </p:cNvSpPr>
          <p:nvPr>
            <p:ph sz="half" idx="2"/>
          </p:nvPr>
        </p:nvSpPr>
        <p:spPr>
          <a:xfrm>
            <a:off x="723900" y="2026490"/>
            <a:ext cx="3773488" cy="4671765"/>
          </a:xfrm>
        </p:spPr>
        <p:txBody>
          <a:bodyPr>
            <a:normAutofit fontScale="85000" lnSpcReduction="20000"/>
          </a:bodyPr>
          <a:lstStyle/>
          <a:p>
            <a:pPr>
              <a:spcBef>
                <a:spcPts val="0"/>
              </a:spcBef>
            </a:pPr>
            <a:r>
              <a:rPr lang="en-US" sz="1800" dirty="0" smtClean="0"/>
              <a:t>Relate earlier scientific findings to today’s understanding of nutrition.</a:t>
            </a:r>
          </a:p>
          <a:p>
            <a:pPr marL="0" indent="0">
              <a:spcBef>
                <a:spcPts val="0"/>
              </a:spcBef>
              <a:buNone/>
            </a:pPr>
            <a:endParaRPr lang="en-US" sz="1800" dirty="0" smtClean="0"/>
          </a:p>
          <a:p>
            <a:pPr>
              <a:spcBef>
                <a:spcPts val="0"/>
              </a:spcBef>
            </a:pPr>
            <a:r>
              <a:rPr lang="en-US" sz="1800" dirty="0" smtClean="0"/>
              <a:t>Explain the role of respiration and oxidation in nutrition.</a:t>
            </a:r>
          </a:p>
          <a:p>
            <a:pPr marL="0" indent="0">
              <a:spcBef>
                <a:spcPts val="0"/>
              </a:spcBef>
              <a:buNone/>
            </a:pPr>
            <a:endParaRPr lang="en-US" sz="1800" dirty="0" smtClean="0"/>
          </a:p>
          <a:p>
            <a:pPr>
              <a:spcBef>
                <a:spcPts val="0"/>
              </a:spcBef>
            </a:pPr>
            <a:r>
              <a:rPr lang="en-US" sz="1800" dirty="0" smtClean="0"/>
              <a:t>Identify and </a:t>
            </a:r>
            <a:r>
              <a:rPr lang="en-US" sz="1800" u="sng" dirty="0" smtClean="0"/>
              <a:t>briefly</a:t>
            </a:r>
            <a:r>
              <a:rPr lang="en-US" sz="1800" dirty="0" smtClean="0"/>
              <a:t> describe essential nutrients.</a:t>
            </a:r>
          </a:p>
          <a:p>
            <a:pPr marL="0" indent="0">
              <a:spcBef>
                <a:spcPts val="0"/>
              </a:spcBef>
              <a:buNone/>
            </a:pPr>
            <a:endParaRPr lang="en-US" sz="1800" dirty="0" smtClean="0"/>
          </a:p>
          <a:p>
            <a:pPr>
              <a:spcBef>
                <a:spcPts val="0"/>
              </a:spcBef>
            </a:pPr>
            <a:r>
              <a:rPr lang="en-US" sz="1800" dirty="0" smtClean="0"/>
              <a:t>Explain how different nutritional guidelines are formulated and used.</a:t>
            </a:r>
          </a:p>
          <a:p>
            <a:pPr marL="0" indent="0">
              <a:spcBef>
                <a:spcPts val="0"/>
              </a:spcBef>
              <a:buNone/>
            </a:pPr>
            <a:endParaRPr lang="en-US" sz="1800" dirty="0" smtClean="0"/>
          </a:p>
          <a:p>
            <a:pPr>
              <a:spcBef>
                <a:spcPts val="0"/>
              </a:spcBef>
            </a:pPr>
            <a:r>
              <a:rPr lang="en-US" sz="1800" dirty="0" smtClean="0"/>
              <a:t>Choose healthful foods according to the Dietary Guidelines for Americans.</a:t>
            </a:r>
          </a:p>
          <a:p>
            <a:pPr marL="0" indent="0">
              <a:spcBef>
                <a:spcPts val="0"/>
              </a:spcBef>
              <a:buNone/>
            </a:pPr>
            <a:endParaRPr lang="en-US" sz="1800" dirty="0" smtClean="0"/>
          </a:p>
          <a:p>
            <a:pPr>
              <a:spcBef>
                <a:spcPts val="0"/>
              </a:spcBef>
            </a:pPr>
            <a:r>
              <a:rPr lang="en-US" sz="1800" dirty="0" smtClean="0"/>
              <a:t>Demonstrate how to use food labels to compare nutrients in foods.</a:t>
            </a:r>
          </a:p>
          <a:p>
            <a:pPr marL="0" indent="0">
              <a:spcBef>
                <a:spcPts val="0"/>
              </a:spcBef>
              <a:buNone/>
            </a:pPr>
            <a:endParaRPr lang="en-US" sz="1800" dirty="0" smtClean="0"/>
          </a:p>
          <a:p>
            <a:pPr>
              <a:spcBef>
                <a:spcPts val="0"/>
              </a:spcBef>
            </a:pPr>
            <a:r>
              <a:rPr lang="en-US" sz="1800" dirty="0" smtClean="0"/>
              <a:t>Plan healthful menus using nutrition guidelines.</a:t>
            </a:r>
          </a:p>
          <a:p>
            <a:pPr marL="0" indent="0">
              <a:spcBef>
                <a:spcPts val="0"/>
              </a:spcBef>
              <a:buNone/>
            </a:pPr>
            <a:endParaRPr lang="en-US" sz="1800" dirty="0" smtClean="0"/>
          </a:p>
          <a:p>
            <a:pPr>
              <a:spcBef>
                <a:spcPts val="0"/>
              </a:spcBef>
            </a:pPr>
            <a:r>
              <a:rPr lang="en-US" sz="1800" dirty="0" smtClean="0"/>
              <a:t>Relate the understanding of nutrition to physical well-being.</a:t>
            </a:r>
          </a:p>
        </p:txBody>
      </p:sp>
      <p:sp>
        <p:nvSpPr>
          <p:cNvPr id="6" name="Text Placeholder 5"/>
          <p:cNvSpPr>
            <a:spLocks noGrp="1"/>
          </p:cNvSpPr>
          <p:nvPr>
            <p:ph type="body" sz="quarter" idx="3"/>
          </p:nvPr>
        </p:nvSpPr>
        <p:spPr/>
        <p:txBody>
          <a:bodyPr>
            <a:normAutofit fontScale="92500" lnSpcReduction="20000"/>
          </a:bodyPr>
          <a:lstStyle/>
          <a:p>
            <a:r>
              <a:rPr lang="en-US" dirty="0" smtClean="0"/>
              <a:t>Vocabulary</a:t>
            </a:r>
            <a:endParaRPr lang="en-US" dirty="0"/>
          </a:p>
        </p:txBody>
      </p:sp>
      <p:sp>
        <p:nvSpPr>
          <p:cNvPr id="7" name="Content Placeholder 6"/>
          <p:cNvSpPr>
            <a:spLocks noGrp="1"/>
          </p:cNvSpPr>
          <p:nvPr>
            <p:ph sz="quarter" idx="4"/>
          </p:nvPr>
        </p:nvSpPr>
        <p:spPr>
          <a:xfrm>
            <a:off x="4645026" y="2026490"/>
            <a:ext cx="3776472" cy="4352275"/>
          </a:xfrm>
        </p:spPr>
        <p:txBody>
          <a:bodyPr>
            <a:normAutofit fontScale="85000" lnSpcReduction="20000"/>
          </a:bodyPr>
          <a:lstStyle/>
          <a:p>
            <a:pPr>
              <a:lnSpc>
                <a:spcPct val="120000"/>
              </a:lnSpc>
              <a:spcBef>
                <a:spcPts val="0"/>
              </a:spcBef>
            </a:pPr>
            <a:r>
              <a:rPr lang="en-US" dirty="0" smtClean="0"/>
              <a:t>Daily Values (DVs)</a:t>
            </a:r>
          </a:p>
          <a:p>
            <a:pPr>
              <a:lnSpc>
                <a:spcPct val="120000"/>
              </a:lnSpc>
              <a:spcBef>
                <a:spcPts val="0"/>
              </a:spcBef>
            </a:pPr>
            <a:r>
              <a:rPr lang="en-US" dirty="0" smtClean="0"/>
              <a:t>Dietary Reference Intakes (DRIs)</a:t>
            </a:r>
          </a:p>
          <a:p>
            <a:pPr>
              <a:lnSpc>
                <a:spcPct val="120000"/>
              </a:lnSpc>
              <a:spcBef>
                <a:spcPts val="0"/>
              </a:spcBef>
            </a:pPr>
            <a:r>
              <a:rPr lang="en-US" dirty="0" smtClean="0"/>
              <a:t>Enzymes </a:t>
            </a:r>
          </a:p>
          <a:p>
            <a:pPr>
              <a:lnSpc>
                <a:spcPct val="120000"/>
              </a:lnSpc>
              <a:spcBef>
                <a:spcPts val="0"/>
              </a:spcBef>
            </a:pPr>
            <a:r>
              <a:rPr lang="en-US" dirty="0" smtClean="0"/>
              <a:t>Essential nutrients </a:t>
            </a:r>
          </a:p>
          <a:p>
            <a:pPr>
              <a:lnSpc>
                <a:spcPct val="120000"/>
              </a:lnSpc>
              <a:spcBef>
                <a:spcPts val="0"/>
              </a:spcBef>
            </a:pPr>
            <a:r>
              <a:rPr lang="en-US" dirty="0" smtClean="0"/>
              <a:t>Nu8trient dense</a:t>
            </a:r>
          </a:p>
          <a:p>
            <a:pPr>
              <a:lnSpc>
                <a:spcPct val="120000"/>
              </a:lnSpc>
              <a:spcBef>
                <a:spcPts val="0"/>
              </a:spcBef>
            </a:pPr>
            <a:r>
              <a:rPr lang="en-US" dirty="0" smtClean="0"/>
              <a:t>Nutrients</a:t>
            </a:r>
          </a:p>
          <a:p>
            <a:pPr>
              <a:lnSpc>
                <a:spcPct val="120000"/>
              </a:lnSpc>
              <a:spcBef>
                <a:spcPts val="0"/>
              </a:spcBef>
            </a:pPr>
            <a:r>
              <a:rPr lang="en-US" dirty="0" smtClean="0"/>
              <a:t>Nutrition</a:t>
            </a:r>
          </a:p>
          <a:p>
            <a:pPr>
              <a:lnSpc>
                <a:spcPct val="120000"/>
              </a:lnSpc>
              <a:spcBef>
                <a:spcPts val="0"/>
              </a:spcBef>
            </a:pPr>
            <a:r>
              <a:rPr lang="en-US" dirty="0" smtClean="0"/>
              <a:t>Oxidation</a:t>
            </a:r>
          </a:p>
          <a:p>
            <a:pPr>
              <a:lnSpc>
                <a:spcPct val="120000"/>
              </a:lnSpc>
              <a:spcBef>
                <a:spcPts val="0"/>
              </a:spcBef>
            </a:pPr>
            <a:r>
              <a:rPr lang="en-US" dirty="0" smtClean="0"/>
              <a:t>Recommended Dietary Allowances (RDAs)</a:t>
            </a:r>
          </a:p>
          <a:p>
            <a:pPr>
              <a:lnSpc>
                <a:spcPct val="120000"/>
              </a:lnSpc>
              <a:spcBef>
                <a:spcPts val="0"/>
              </a:spcBef>
            </a:pPr>
            <a:r>
              <a:rPr lang="en-US" dirty="0" smtClean="0"/>
              <a:t>Respiration</a:t>
            </a:r>
          </a:p>
          <a:p>
            <a:pPr>
              <a:lnSpc>
                <a:spcPct val="120000"/>
              </a:lnSpc>
              <a:spcBef>
                <a:spcPts val="0"/>
              </a:spcBef>
            </a:pPr>
            <a:r>
              <a:rPr lang="en-US" dirty="0" smtClean="0"/>
              <a:t>scurvy</a:t>
            </a:r>
            <a:endParaRPr lang="en-US" dirty="0"/>
          </a:p>
        </p:txBody>
      </p:sp>
    </p:spTree>
    <p:extLst>
      <p:ext uri="{BB962C8B-B14F-4D97-AF65-F5344CB8AC3E}">
        <p14:creationId xmlns:p14="http://schemas.microsoft.com/office/powerpoint/2010/main" val="105530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History Highlights</a:t>
            </a:r>
            <a:endParaRPr lang="en-US" dirty="0"/>
          </a:p>
        </p:txBody>
      </p:sp>
      <p:sp>
        <p:nvSpPr>
          <p:cNvPr id="3" name="Content Placeholder 2"/>
          <p:cNvSpPr>
            <a:spLocks noGrp="1"/>
          </p:cNvSpPr>
          <p:nvPr>
            <p:ph idx="1"/>
          </p:nvPr>
        </p:nvSpPr>
        <p:spPr>
          <a:xfrm>
            <a:off x="726141" y="1889726"/>
            <a:ext cx="7691719" cy="4269026"/>
          </a:xfrm>
        </p:spPr>
        <p:txBody>
          <a:bodyPr>
            <a:normAutofit lnSpcReduction="10000"/>
          </a:bodyPr>
          <a:lstStyle/>
          <a:p>
            <a:r>
              <a:rPr lang="en-US" dirty="0" smtClean="0"/>
              <a:t>Ancient people credited food for having magical powers</a:t>
            </a:r>
          </a:p>
          <a:p>
            <a:r>
              <a:rPr lang="en-US" dirty="0" smtClean="0"/>
              <a:t>Around 400 B.C., Hippocrates, “the father of modern medicine,” taught that people could learn what was good for them by reasoning from observable facts</a:t>
            </a:r>
          </a:p>
          <a:p>
            <a:r>
              <a:rPr lang="en-US" dirty="0" smtClean="0"/>
              <a:t>Studies led him to believe that foods contain life-giving substance</a:t>
            </a:r>
          </a:p>
          <a:p>
            <a:r>
              <a:rPr lang="en-US" dirty="0" smtClean="0"/>
              <a:t>Not until the mid 1700’s that the scientific method proved him right</a:t>
            </a:r>
            <a:endParaRPr lang="en-US" dirty="0"/>
          </a:p>
        </p:txBody>
      </p:sp>
      <p:pic>
        <p:nvPicPr>
          <p:cNvPr id="4" name="Picture 3" descr="rainbow-chakra-foods.jpg"/>
          <p:cNvPicPr>
            <a:picLocks noChangeAspect="1"/>
          </p:cNvPicPr>
          <p:nvPr/>
        </p:nvPicPr>
        <p:blipFill>
          <a:blip r:embed="rId2"/>
          <a:stretch>
            <a:fillRect/>
          </a:stretch>
        </p:blipFill>
        <p:spPr>
          <a:xfrm>
            <a:off x="7340847" y="0"/>
            <a:ext cx="1914539" cy="182136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Early Discovery</a:t>
            </a:r>
            <a:endParaRPr lang="en-US" dirty="0"/>
          </a:p>
        </p:txBody>
      </p:sp>
      <p:sp>
        <p:nvSpPr>
          <p:cNvPr id="3" name="Content Placeholder 2"/>
          <p:cNvSpPr>
            <a:spLocks noGrp="1"/>
          </p:cNvSpPr>
          <p:nvPr>
            <p:ph idx="1"/>
          </p:nvPr>
        </p:nvSpPr>
        <p:spPr/>
        <p:txBody>
          <a:bodyPr>
            <a:normAutofit/>
          </a:bodyPr>
          <a:lstStyle/>
          <a:p>
            <a:r>
              <a:rPr lang="en-US" dirty="0" smtClean="0"/>
              <a:t>British sailors suffered from lack of Vitamin C, which caused circulatory disease, bleeding gums, weakened blood vessels, and extreme fatigue. This was also fatal.</a:t>
            </a:r>
          </a:p>
          <a:p>
            <a:r>
              <a:rPr lang="en-US" dirty="0" smtClean="0"/>
              <a:t>The name for this condition was </a:t>
            </a:r>
            <a:r>
              <a:rPr lang="en-US" b="1" dirty="0" smtClean="0"/>
              <a:t>scurvy</a:t>
            </a:r>
            <a:r>
              <a:rPr lang="en-US" dirty="0" smtClean="0"/>
              <a:t>.</a:t>
            </a:r>
          </a:p>
          <a:p>
            <a:r>
              <a:rPr lang="en-US" dirty="0" smtClean="0"/>
              <a:t>A physician set up an experiment to find a cure and the illness only disappeared in the sailors that ate lemons and limes.</a:t>
            </a:r>
          </a:p>
          <a:p>
            <a:r>
              <a:rPr lang="en-US" dirty="0" smtClean="0"/>
              <a:t>This experiment gave the sailors a nickname called limeys, which is applied to British citizens today.</a:t>
            </a:r>
            <a:endParaRPr lang="en-US" dirty="0"/>
          </a:p>
        </p:txBody>
      </p:sp>
      <p:pic>
        <p:nvPicPr>
          <p:cNvPr id="5" name="Picture 4" descr="images-2.jpeg"/>
          <p:cNvPicPr>
            <a:picLocks noChangeAspect="1"/>
          </p:cNvPicPr>
          <p:nvPr/>
        </p:nvPicPr>
        <p:blipFill>
          <a:blip r:embed="rId3"/>
          <a:stretch>
            <a:fillRect/>
          </a:stretch>
        </p:blipFill>
        <p:spPr>
          <a:xfrm>
            <a:off x="218141" y="227853"/>
            <a:ext cx="1016000" cy="1358900"/>
          </a:xfrm>
          <a:prstGeom prst="rect">
            <a:avLst/>
          </a:prstGeom>
        </p:spPr>
      </p:pic>
      <p:pic>
        <p:nvPicPr>
          <p:cNvPr id="6" name="Picture 5" descr="images-3.jpeg"/>
          <p:cNvPicPr>
            <a:picLocks noChangeAspect="1"/>
          </p:cNvPicPr>
          <p:nvPr/>
        </p:nvPicPr>
        <p:blipFill>
          <a:blip r:embed="rId4"/>
          <a:stretch>
            <a:fillRect/>
          </a:stretch>
        </p:blipFill>
        <p:spPr>
          <a:xfrm>
            <a:off x="7909860" y="314979"/>
            <a:ext cx="1016000" cy="10795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314979"/>
            <a:ext cx="7691719" cy="1271774"/>
          </a:xfrm>
        </p:spPr>
        <p:txBody>
          <a:bodyPr/>
          <a:lstStyle/>
          <a:p>
            <a:r>
              <a:rPr lang="en-US" dirty="0" smtClean="0"/>
              <a:t>Oxidation and Respiration</a:t>
            </a:r>
            <a:endParaRPr lang="en-US" dirty="0"/>
          </a:p>
        </p:txBody>
      </p:sp>
      <p:sp>
        <p:nvSpPr>
          <p:cNvPr id="3" name="Content Placeholder 2"/>
          <p:cNvSpPr>
            <a:spLocks noGrp="1"/>
          </p:cNvSpPr>
          <p:nvPr>
            <p:ph idx="1"/>
          </p:nvPr>
        </p:nvSpPr>
        <p:spPr>
          <a:xfrm>
            <a:off x="363415" y="1840523"/>
            <a:ext cx="8054445" cy="5017477"/>
          </a:xfrm>
        </p:spPr>
        <p:txBody>
          <a:bodyPr>
            <a:normAutofit fontScale="85000" lnSpcReduction="10000"/>
          </a:bodyPr>
          <a:lstStyle/>
          <a:p>
            <a:r>
              <a:rPr lang="en-US" dirty="0" smtClean="0"/>
              <a:t>Chemist Antoine Lavoisier discovered that burning things required a certain gas which he named oxygen.</a:t>
            </a:r>
          </a:p>
          <a:p>
            <a:r>
              <a:rPr lang="en-US" b="1" dirty="0" smtClean="0"/>
              <a:t>Oxidation</a:t>
            </a:r>
            <a:r>
              <a:rPr lang="en-US" dirty="0" smtClean="0"/>
              <a:t> is the chemical reaction in which elements combine with oxygen</a:t>
            </a:r>
            <a:r>
              <a:rPr lang="en-US" dirty="0"/>
              <a:t>. </a:t>
            </a:r>
            <a:r>
              <a:rPr lang="en-US" dirty="0">
                <a:hlinkClick r:id="rId3"/>
              </a:rPr>
              <a:t>http://</a:t>
            </a:r>
            <a:r>
              <a:rPr lang="en-US" dirty="0" smtClean="0">
                <a:hlinkClick r:id="rId3"/>
              </a:rPr>
              <a:t>www.youtube.com/watch?v=FWNj-9vg4o0</a:t>
            </a:r>
            <a:endParaRPr lang="en-US" dirty="0" smtClean="0"/>
          </a:p>
          <a:p>
            <a:r>
              <a:rPr lang="en-US" dirty="0" smtClean="0"/>
              <a:t>Lavoisier also suspected that living organisms also use oxygen to create heat energy, similar to a candle.</a:t>
            </a:r>
          </a:p>
          <a:p>
            <a:r>
              <a:rPr lang="en-US" dirty="0" smtClean="0"/>
              <a:t>Living organisms (humans) are made up of carbon compounds.</a:t>
            </a:r>
          </a:p>
          <a:p>
            <a:r>
              <a:rPr lang="en-US" dirty="0" smtClean="0"/>
              <a:t>As organisms take in oxygen from the air, the carbon and hydrogen in their cells oxidize. Carbon dioxide and water vapor form during the reaction, releasing heat energy. The heat maintains body temperature and provides energy for organisms (humans) activities. This process is known as </a:t>
            </a:r>
            <a:r>
              <a:rPr lang="en-US" b="1" dirty="0" smtClean="0"/>
              <a:t>respiration</a:t>
            </a:r>
            <a:r>
              <a:rPr lang="en-US" dirty="0"/>
              <a:t>. </a:t>
            </a:r>
            <a:endParaRPr lang="en-US" dirty="0" smtClean="0"/>
          </a:p>
        </p:txBody>
      </p:sp>
      <p:pic>
        <p:nvPicPr>
          <p:cNvPr id="4" name="Picture 3" descr="human-energy.jpg"/>
          <p:cNvPicPr>
            <a:picLocks noChangeAspect="1"/>
          </p:cNvPicPr>
          <p:nvPr/>
        </p:nvPicPr>
        <p:blipFill>
          <a:blip r:embed="rId4"/>
          <a:stretch>
            <a:fillRect/>
          </a:stretch>
        </p:blipFill>
        <p:spPr>
          <a:xfrm>
            <a:off x="7254433" y="157896"/>
            <a:ext cx="1795537" cy="168262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 Continued</a:t>
            </a:r>
            <a:endParaRPr lang="en-US" dirty="0"/>
          </a:p>
        </p:txBody>
      </p:sp>
      <p:sp>
        <p:nvSpPr>
          <p:cNvPr id="3" name="Content Placeholder 2"/>
          <p:cNvSpPr>
            <a:spLocks noGrp="1"/>
          </p:cNvSpPr>
          <p:nvPr>
            <p:ph idx="1"/>
          </p:nvPr>
        </p:nvSpPr>
        <p:spPr/>
        <p:txBody>
          <a:bodyPr/>
          <a:lstStyle/>
          <a:p>
            <a:r>
              <a:rPr lang="en-US" dirty="0" smtClean="0"/>
              <a:t>Lavoisier believed that what the body loses during respiration is replenished by nourishment of food. Thus, the study of nutrition was launched. </a:t>
            </a:r>
          </a:p>
          <a:p>
            <a:r>
              <a:rPr lang="en-US" dirty="0" smtClean="0">
                <a:hlinkClick r:id="rId2"/>
              </a:rPr>
              <a:t>http</a:t>
            </a:r>
            <a:r>
              <a:rPr lang="en-US" dirty="0">
                <a:hlinkClick r:id="rId2"/>
              </a:rPr>
              <a:t>://</a:t>
            </a:r>
            <a:r>
              <a:rPr lang="en-US" dirty="0" smtClean="0">
                <a:hlinkClick r:id="rId2"/>
              </a:rPr>
              <a:t>www.youtube.com/watch?v=i8c5JcnFaJ0</a:t>
            </a:r>
            <a:endParaRPr lang="en-US" dirty="0" smtClean="0"/>
          </a:p>
          <a:p>
            <a:r>
              <a:rPr lang="en-US" dirty="0" smtClean="0"/>
              <a:t>Because of his work, Lavoisier is know as “the father of nutrition”</a:t>
            </a:r>
          </a:p>
          <a:p>
            <a:endParaRPr lang="en-US" dirty="0" smtClean="0"/>
          </a:p>
          <a:p>
            <a:endParaRPr lang="en-US" dirty="0" smtClean="0"/>
          </a:p>
        </p:txBody>
      </p:sp>
      <p:pic>
        <p:nvPicPr>
          <p:cNvPr id="4" name="Picture 3" descr="images-1.jpeg"/>
          <p:cNvPicPr>
            <a:picLocks noChangeAspect="1"/>
          </p:cNvPicPr>
          <p:nvPr/>
        </p:nvPicPr>
        <p:blipFill>
          <a:blip r:embed="rId3"/>
          <a:stretch>
            <a:fillRect/>
          </a:stretch>
        </p:blipFill>
        <p:spPr>
          <a:xfrm>
            <a:off x="3128668" y="4272116"/>
            <a:ext cx="2404624" cy="246628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Nutrition</a:t>
            </a:r>
            <a:endParaRPr lang="en-US" dirty="0"/>
          </a:p>
        </p:txBody>
      </p:sp>
      <p:sp>
        <p:nvSpPr>
          <p:cNvPr id="3" name="Content Placeholder 2"/>
          <p:cNvSpPr>
            <a:spLocks noGrp="1"/>
          </p:cNvSpPr>
          <p:nvPr>
            <p:ph idx="1"/>
          </p:nvPr>
        </p:nvSpPr>
        <p:spPr/>
        <p:txBody>
          <a:bodyPr/>
          <a:lstStyle/>
          <a:p>
            <a:r>
              <a:rPr lang="en-US" dirty="0" smtClean="0"/>
              <a:t>Nutrition – the science of how the body uses food</a:t>
            </a:r>
          </a:p>
          <a:p>
            <a:r>
              <a:rPr lang="en-US" dirty="0" smtClean="0"/>
              <a:t>Nutrients – substances that are found in food and need by the body to function, grow repair itself and produce energy. Nutrients are the fuel for cell activity.</a:t>
            </a:r>
          </a:p>
        </p:txBody>
      </p:sp>
      <p:pic>
        <p:nvPicPr>
          <p:cNvPr id="4" name="Picture 3" descr="1-4fc0a8ce6a.jpg"/>
          <p:cNvPicPr>
            <a:picLocks noChangeAspect="1"/>
          </p:cNvPicPr>
          <p:nvPr/>
        </p:nvPicPr>
        <p:blipFill>
          <a:blip r:embed="rId2"/>
          <a:stretch>
            <a:fillRect/>
          </a:stretch>
        </p:blipFill>
        <p:spPr>
          <a:xfrm>
            <a:off x="2697823" y="3789145"/>
            <a:ext cx="4086124" cy="306885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Nutrients</a:t>
            </a:r>
            <a:endParaRPr lang="en-US" dirty="0"/>
          </a:p>
        </p:txBody>
      </p:sp>
      <p:sp>
        <p:nvSpPr>
          <p:cNvPr id="3" name="Content Placeholder 2"/>
          <p:cNvSpPr>
            <a:spLocks noGrp="1"/>
          </p:cNvSpPr>
          <p:nvPr>
            <p:ph idx="1"/>
          </p:nvPr>
        </p:nvSpPr>
        <p:spPr/>
        <p:txBody>
          <a:bodyPr/>
          <a:lstStyle/>
          <a:p>
            <a:r>
              <a:rPr lang="en-US" dirty="0" smtClean="0"/>
              <a:t>Water</a:t>
            </a:r>
          </a:p>
          <a:p>
            <a:r>
              <a:rPr lang="en-US" dirty="0" smtClean="0"/>
              <a:t>Carbohydrates</a:t>
            </a:r>
          </a:p>
          <a:p>
            <a:r>
              <a:rPr lang="en-US" dirty="0" smtClean="0"/>
              <a:t>Proteins</a:t>
            </a:r>
          </a:p>
          <a:p>
            <a:r>
              <a:rPr lang="en-US" dirty="0" smtClean="0"/>
              <a:t>Fats/Lipids</a:t>
            </a:r>
          </a:p>
          <a:p>
            <a:r>
              <a:rPr lang="en-US" dirty="0" smtClean="0"/>
              <a:t>Vitamins </a:t>
            </a:r>
          </a:p>
          <a:p>
            <a:r>
              <a:rPr lang="en-US" dirty="0" smtClean="0"/>
              <a:t>Minerals</a:t>
            </a:r>
            <a:endParaRPr lang="en-US" dirty="0"/>
          </a:p>
        </p:txBody>
      </p:sp>
      <p:pic>
        <p:nvPicPr>
          <p:cNvPr id="96258" name="Picture 2"/>
          <p:cNvPicPr>
            <a:picLocks noChangeAspect="1" noChangeArrowheads="1"/>
          </p:cNvPicPr>
          <p:nvPr/>
        </p:nvPicPr>
        <p:blipFill>
          <a:blip r:embed="rId2"/>
          <a:srcRect/>
          <a:stretch>
            <a:fillRect/>
          </a:stretch>
        </p:blipFill>
        <p:spPr bwMode="auto">
          <a:xfrm>
            <a:off x="4187281" y="2035638"/>
            <a:ext cx="4230579" cy="31688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 Dense</a:t>
            </a:r>
            <a:endParaRPr lang="en-US" dirty="0"/>
          </a:p>
        </p:txBody>
      </p:sp>
      <p:sp>
        <p:nvSpPr>
          <p:cNvPr id="3" name="Content Placeholder 2"/>
          <p:cNvSpPr>
            <a:spLocks noGrp="1"/>
          </p:cNvSpPr>
          <p:nvPr>
            <p:ph idx="1"/>
          </p:nvPr>
        </p:nvSpPr>
        <p:spPr>
          <a:xfrm>
            <a:off x="726141" y="1586753"/>
            <a:ext cx="7691719" cy="1743501"/>
          </a:xfrm>
        </p:spPr>
        <p:txBody>
          <a:bodyPr/>
          <a:lstStyle/>
          <a:p>
            <a:r>
              <a:rPr lang="en-US" dirty="0" smtClean="0"/>
              <a:t>Nutrient dense food supply many nutrients that are critical to good health in comparison to their low-to-moderate number of </a:t>
            </a:r>
            <a:r>
              <a:rPr lang="en-US" dirty="0" smtClean="0"/>
              <a:t>calories</a:t>
            </a:r>
            <a:r>
              <a:rPr lang="en-US" dirty="0" smtClean="0"/>
              <a:t>. </a:t>
            </a:r>
          </a:p>
          <a:p>
            <a:endParaRPr lang="en-US" dirty="0" smtClean="0"/>
          </a:p>
        </p:txBody>
      </p:sp>
      <p:pic>
        <p:nvPicPr>
          <p:cNvPr id="5" name="Picture 4" descr="imgres.jpeg"/>
          <p:cNvPicPr>
            <a:picLocks noChangeAspect="1"/>
          </p:cNvPicPr>
          <p:nvPr/>
        </p:nvPicPr>
        <p:blipFill>
          <a:blip r:embed="rId2"/>
          <a:stretch>
            <a:fillRect/>
          </a:stretch>
        </p:blipFill>
        <p:spPr>
          <a:xfrm>
            <a:off x="685109" y="3626967"/>
            <a:ext cx="3556000" cy="2286000"/>
          </a:xfrm>
          <a:prstGeom prst="rect">
            <a:avLst/>
          </a:prstGeom>
        </p:spPr>
      </p:pic>
      <p:pic>
        <p:nvPicPr>
          <p:cNvPr id="6" name="Picture 5" descr="imgres-1.jpeg"/>
          <p:cNvPicPr>
            <a:picLocks noChangeAspect="1"/>
          </p:cNvPicPr>
          <p:nvPr/>
        </p:nvPicPr>
        <p:blipFill>
          <a:blip r:embed="rId3"/>
          <a:stretch>
            <a:fillRect/>
          </a:stretch>
        </p:blipFill>
        <p:spPr>
          <a:xfrm>
            <a:off x="5235100" y="3602605"/>
            <a:ext cx="2860073" cy="2413187"/>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majorFont>
      <a:minorFont>
        <a:latin typeface="Calisto MT"/>
        <a:ea typeface=""/>
        <a:cs typeface=""/>
        <a:font script="Jpan" typeface="ＭＳ Ｐ明朝"/>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150</TotalTime>
  <Words>627</Words>
  <Application>Microsoft Office PowerPoint</Application>
  <PresentationFormat>On-screen Show (4:3)</PresentationFormat>
  <Paragraphs>76</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Calisto MT</vt:lpstr>
      <vt:lpstr>Wingdings</vt:lpstr>
      <vt:lpstr>Venture</vt:lpstr>
      <vt:lpstr>Nutrition Basics</vt:lpstr>
      <vt:lpstr>Nutrition Basics</vt:lpstr>
      <vt:lpstr>Nutrition History Highlights</vt:lpstr>
      <vt:lpstr>An Early Discovery</vt:lpstr>
      <vt:lpstr>Oxidation and Respiration</vt:lpstr>
      <vt:lpstr>Respiration Continued</vt:lpstr>
      <vt:lpstr>Elements of Nutrition</vt:lpstr>
      <vt:lpstr>Essential Nutrients</vt:lpstr>
      <vt:lpstr>Nutrient Dense</vt:lpstr>
      <vt:lpstr>RDA’s</vt:lpstr>
      <vt:lpstr>Food Labeling</vt:lpstr>
    </vt:vector>
  </TitlesOfParts>
  <Company>Central Bucks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Basics</dc:title>
  <dc:creator>Denise Ericsson</dc:creator>
  <cp:lastModifiedBy>ERICSSON, DENISE</cp:lastModifiedBy>
  <cp:revision>9</cp:revision>
  <dcterms:created xsi:type="dcterms:W3CDTF">2013-07-28T20:28:05Z</dcterms:created>
  <dcterms:modified xsi:type="dcterms:W3CDTF">2014-09-02T18:59:58Z</dcterms:modified>
</cp:coreProperties>
</file>